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409286-A026-4E63-A20A-696A998E874C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6F53C-83AE-4FE1-B7EB-DAEA3128A2D1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16F53C-83AE-4FE1-B7EB-DAEA3128A2D1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495507-B332-4855-821F-5F5782110992}" type="datetimeFigureOut">
              <a:rPr lang="en-US" smtClean="0"/>
              <a:t>3/24/2008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FCAE29-E12B-43E9-871A-DFC92693EC27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467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Ebonics in the Classroom:</a:t>
            </a:r>
            <a:br>
              <a:rPr lang="en-US" sz="4000" dirty="0" smtClean="0"/>
            </a:br>
            <a:r>
              <a:rPr lang="en-US" sz="4000" dirty="0" smtClean="0"/>
              <a:t>Effects on Student Reading and Writing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752600"/>
            <a:ext cx="8763000" cy="4876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Ebonics teacher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3124200"/>
            <a:ext cx="3141088" cy="3124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kids in classroom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2600" y="2590800"/>
            <a:ext cx="257175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851648" cy="1295400"/>
          </a:xfrm>
        </p:spPr>
        <p:txBody>
          <a:bodyPr/>
          <a:lstStyle/>
          <a:p>
            <a:pPr algn="ctr"/>
            <a:r>
              <a:rPr lang="en-US" dirty="0" smtClean="0"/>
              <a:t>Legislation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86000"/>
            <a:ext cx="7854696" cy="42672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-The Oakland Unified School Board</a:t>
            </a:r>
          </a:p>
          <a:p>
            <a:pPr algn="l"/>
            <a:r>
              <a:rPr lang="en-US" sz="3600" dirty="0" smtClean="0"/>
              <a:t>-December  1996 </a:t>
            </a:r>
          </a:p>
          <a:p>
            <a:pPr algn="l"/>
            <a:r>
              <a:rPr lang="en-US" sz="3600" dirty="0" smtClean="0"/>
              <a:t>-Incorporation of Ebonics diction into 	the classroom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1066800"/>
          </a:xfrm>
        </p:spPr>
        <p:txBody>
          <a:bodyPr/>
          <a:lstStyle/>
          <a:p>
            <a:pPr algn="ctr"/>
            <a:r>
              <a:rPr lang="en-US" dirty="0" smtClean="0"/>
              <a:t>Controversy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4191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“The </a:t>
            </a:r>
            <a:r>
              <a:rPr lang="en-US" sz="3600" dirty="0" smtClean="0"/>
              <a:t>district contends black English is the </a:t>
            </a:r>
            <a:r>
              <a:rPr lang="en-US" sz="3600" b="1" dirty="0" smtClean="0">
                <a:solidFill>
                  <a:schemeClr val="accent3"/>
                </a:solidFill>
              </a:rPr>
              <a:t>primary language</a:t>
            </a:r>
            <a:r>
              <a:rPr lang="en-US" sz="3600" dirty="0" smtClean="0">
                <a:solidFill>
                  <a:schemeClr val="accent3"/>
                </a:solidFill>
              </a:rPr>
              <a:t> </a:t>
            </a:r>
            <a:r>
              <a:rPr lang="en-US" sz="3600" dirty="0" smtClean="0"/>
              <a:t>of many of its black students. By recognizing Ebonics, Oakland officials said they hoped to improve the way black students are taught to read and write standard English</a:t>
            </a:r>
            <a:r>
              <a:rPr lang="en-US" sz="3600" dirty="0" smtClean="0"/>
              <a:t>.”</a:t>
            </a:r>
            <a:endParaRPr lang="en-US" sz="3600" dirty="0" smtClean="0"/>
          </a:p>
          <a:p>
            <a:pPr algn="l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52400"/>
            <a:ext cx="76200" cy="3048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854696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-Official status of Ebonics?</a:t>
            </a:r>
          </a:p>
          <a:p>
            <a:pPr algn="l"/>
            <a:r>
              <a:rPr lang="en-US" sz="3600" dirty="0" smtClean="0"/>
              <a:t>-Primary Language vs. Dialect</a:t>
            </a:r>
          </a:p>
          <a:p>
            <a:pPr algn="l"/>
            <a:r>
              <a:rPr lang="en-US" sz="3600" dirty="0" smtClean="0"/>
              <a:t>-“Instruction </a:t>
            </a:r>
            <a:r>
              <a:rPr lang="en-US" sz="3600" dirty="0" smtClean="0"/>
              <a:t>will be imparted in the </a:t>
            </a:r>
            <a:r>
              <a:rPr lang="en-US" sz="3600" dirty="0" smtClean="0"/>
              <a:t>	primary language”</a:t>
            </a:r>
          </a:p>
          <a:p>
            <a:pPr algn="l"/>
            <a:r>
              <a:rPr lang="en-US" sz="3600" dirty="0" smtClean="0"/>
              <a:t>-Ebonics speakers termed “bilingual”</a:t>
            </a:r>
          </a:p>
          <a:p>
            <a:pPr algn="l"/>
            <a:r>
              <a:rPr lang="en-US" sz="3600" dirty="0" smtClean="0">
                <a:solidFill>
                  <a:schemeClr val="accent3"/>
                </a:solidFill>
              </a:rPr>
              <a:t>-Backlash: Focus of Issue</a:t>
            </a:r>
            <a:endParaRPr lang="en-US" sz="36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7851648" cy="1295400"/>
          </a:xfrm>
        </p:spPr>
        <p:txBody>
          <a:bodyPr/>
          <a:lstStyle/>
          <a:p>
            <a:pPr algn="ctr"/>
            <a:r>
              <a:rPr lang="en-US" dirty="0" smtClean="0"/>
              <a:t>Motives Ignored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7854696" cy="41910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-Where the attention was directed</a:t>
            </a:r>
          </a:p>
          <a:p>
            <a:pPr algn="l"/>
            <a:r>
              <a:rPr lang="en-US" sz="3600" dirty="0" smtClean="0"/>
              <a:t>-Where it should have been directed:</a:t>
            </a:r>
          </a:p>
          <a:p>
            <a:pPr algn="l"/>
            <a:r>
              <a:rPr lang="en-US" sz="3600" dirty="0" smtClean="0"/>
              <a:t>	</a:t>
            </a:r>
            <a:r>
              <a:rPr lang="en-US" sz="3600" dirty="0" smtClean="0"/>
              <a:t>“An </a:t>
            </a:r>
            <a:r>
              <a:rPr lang="en-US" sz="3600" dirty="0" smtClean="0"/>
              <a:t>estimated 53 percent of Oakland's nearly 52,000 students are black, and district officials say they have the lowest grade point averages in the </a:t>
            </a:r>
            <a:r>
              <a:rPr lang="en-US" sz="3600" dirty="0" smtClean="0"/>
              <a:t>district”</a:t>
            </a:r>
            <a:endParaRPr lang="en-US" sz="3600" dirty="0" smtClean="0"/>
          </a:p>
          <a:p>
            <a:pPr algn="l"/>
            <a:endParaRPr lang="en-US" sz="3600" dirty="0" smtClean="0"/>
          </a:p>
          <a:p>
            <a:pPr algn="l"/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851648" cy="1219200"/>
          </a:xfrm>
        </p:spPr>
        <p:txBody>
          <a:bodyPr/>
          <a:lstStyle/>
          <a:p>
            <a:pPr algn="ctr"/>
            <a:r>
              <a:rPr lang="en-US" dirty="0" smtClean="0"/>
              <a:t>Logic Behind the Issue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600200"/>
            <a:ext cx="7854696" cy="41148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600" dirty="0" smtClean="0"/>
              <a:t>-</a:t>
            </a:r>
            <a:r>
              <a:rPr lang="en-US" sz="3600" dirty="0" smtClean="0"/>
              <a:t>Washington and Miller-Jones </a:t>
            </a:r>
            <a:r>
              <a:rPr lang="en-US" sz="3600" dirty="0" smtClean="0"/>
              <a:t>–1989</a:t>
            </a:r>
          </a:p>
          <a:p>
            <a:pPr algn="l"/>
            <a:endParaRPr lang="en-US" sz="3600" dirty="0" smtClean="0"/>
          </a:p>
          <a:p>
            <a:pPr algn="l"/>
            <a:r>
              <a:rPr lang="en-US" sz="3600" dirty="0" smtClean="0"/>
              <a:t>“Teachers</a:t>
            </a:r>
            <a:r>
              <a:rPr lang="en-US" sz="3600" dirty="0" smtClean="0"/>
              <a:t>' knowledge of the phonological, syntactical, and stylistic features of Ebonics was significantly related to the ways they responded to the reading miscues of Black children demonstrating different levels of Ebonics </a:t>
            </a:r>
            <a:r>
              <a:rPr lang="en-US" sz="3600" dirty="0" smtClean="0"/>
              <a:t>use.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114300"/>
            <a:ext cx="76200" cy="2286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14400"/>
            <a:ext cx="7854696" cy="5486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…The </a:t>
            </a:r>
            <a:r>
              <a:rPr lang="en-US" sz="3600" dirty="0" smtClean="0"/>
              <a:t>teacher who was more knowledgeable of Ebonics evidenced more behaviors considered to be supportive of the reading development of Ebonics </a:t>
            </a:r>
            <a:r>
              <a:rPr lang="en-US" sz="3600" dirty="0" smtClean="0"/>
              <a:t>speakers”</a:t>
            </a:r>
          </a:p>
          <a:p>
            <a:pPr algn="l"/>
            <a:endParaRPr lang="en-US" sz="3600" dirty="0"/>
          </a:p>
        </p:txBody>
      </p:sp>
      <p:pic>
        <p:nvPicPr>
          <p:cNvPr id="4" name="Picture 3" descr="we be learnin' the kidz good.bm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4031285"/>
            <a:ext cx="3581400" cy="2600096"/>
          </a:xfrm>
          <a:prstGeom prst="rect">
            <a:avLst/>
          </a:prstGeom>
        </p:spPr>
      </p:pic>
      <p:pic>
        <p:nvPicPr>
          <p:cNvPr id="6" name="Picture 5" descr="girl in classroom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4400" y="3962400"/>
            <a:ext cx="3719147" cy="2714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851648" cy="2819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Research Question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Implementation of Ebonics in Classrooms:</a:t>
            </a:r>
            <a:br>
              <a:rPr lang="en-US" sz="3200" dirty="0" smtClean="0"/>
            </a:br>
            <a:r>
              <a:rPr lang="en-US" sz="3200" dirty="0" smtClean="0"/>
              <a:t>What are the effects on reading and writing performance for African American students?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800600"/>
            <a:ext cx="7543800" cy="180536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0"/>
            <a:ext cx="7851648" cy="1219200"/>
          </a:xfrm>
        </p:spPr>
        <p:txBody>
          <a:bodyPr/>
          <a:lstStyle/>
          <a:p>
            <a:pPr algn="ctr"/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905000"/>
            <a:ext cx="7854696" cy="4724400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/>
              <a:t>-Test scores from 1986 to 2006</a:t>
            </a:r>
          </a:p>
          <a:p>
            <a:pPr algn="l"/>
            <a:r>
              <a:rPr lang="en-US" sz="3600" dirty="0" smtClean="0"/>
              <a:t>	</a:t>
            </a:r>
            <a:r>
              <a:rPr lang="en-US" sz="3600" dirty="0" smtClean="0"/>
              <a:t>(10 years before, 10 years after)</a:t>
            </a:r>
          </a:p>
          <a:p>
            <a:pPr algn="l"/>
            <a:r>
              <a:rPr lang="en-US" sz="3600" dirty="0" smtClean="0"/>
              <a:t>-Schools: highest concentration of 	African American students</a:t>
            </a:r>
          </a:p>
          <a:p>
            <a:pPr algn="l"/>
            <a:r>
              <a:rPr lang="en-US" sz="3600" dirty="0" smtClean="0"/>
              <a:t>-Significant increase or decrease in 	scores should give greater 	understanding of effectiveness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186</Words>
  <Application>Microsoft Office PowerPoint</Application>
  <PresentationFormat>On-screen Show (4:3)</PresentationFormat>
  <Paragraphs>36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Ebonics in the Classroom: Effects on Student Reading and Writing</vt:lpstr>
      <vt:lpstr>Legislation</vt:lpstr>
      <vt:lpstr>Controversy</vt:lpstr>
      <vt:lpstr>Slide 4</vt:lpstr>
      <vt:lpstr>Motives Ignored</vt:lpstr>
      <vt:lpstr>Logic Behind the Issue</vt:lpstr>
      <vt:lpstr>Slide 7</vt:lpstr>
      <vt:lpstr>   Research Question  Implementation of Ebonics in Classrooms: What are the effects on reading and writing performance for African American students?</vt:lpstr>
      <vt:lpstr>Methodology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Emily</dc:creator>
  <cp:lastModifiedBy>Emily</cp:lastModifiedBy>
  <cp:revision>43</cp:revision>
  <dcterms:created xsi:type="dcterms:W3CDTF">2008-03-25T04:04:18Z</dcterms:created>
  <dcterms:modified xsi:type="dcterms:W3CDTF">2008-03-25T06:34:06Z</dcterms:modified>
</cp:coreProperties>
</file>